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29"/>
  </p:notesMasterIdLst>
  <p:handoutMasterIdLst>
    <p:handoutMasterId r:id="rId30"/>
  </p:handoutMasterIdLst>
  <p:sldIdLst>
    <p:sldId id="256" r:id="rId5"/>
    <p:sldId id="273" r:id="rId6"/>
    <p:sldId id="262" r:id="rId7"/>
    <p:sldId id="263" r:id="rId8"/>
    <p:sldId id="269" r:id="rId9"/>
    <p:sldId id="264" r:id="rId10"/>
    <p:sldId id="265" r:id="rId11"/>
    <p:sldId id="266" r:id="rId12"/>
    <p:sldId id="267" r:id="rId13"/>
    <p:sldId id="268" r:id="rId14"/>
    <p:sldId id="272" r:id="rId15"/>
    <p:sldId id="270" r:id="rId16"/>
    <p:sldId id="271" r:id="rId17"/>
    <p:sldId id="274" r:id="rId18"/>
    <p:sldId id="257" r:id="rId19"/>
    <p:sldId id="261" r:id="rId20"/>
    <p:sldId id="276" r:id="rId21"/>
    <p:sldId id="277" r:id="rId22"/>
    <p:sldId id="278" r:id="rId23"/>
    <p:sldId id="279" r:id="rId24"/>
    <p:sldId id="280" r:id="rId25"/>
    <p:sldId id="275" r:id="rId26"/>
    <p:sldId id="259" r:id="rId27"/>
    <p:sldId id="26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LEAFLET. Energy Types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PLOTLY. Bar chart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PLOTLY + HIGH CHARTS. Timeline chart + Pie Chart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PLOTLY. Bubble chart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EC7CCDF2-05E5-4E18-A46D-8340B307B8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PYTHON + FLASK. </a:t>
          </a:r>
          <a:br>
            <a:rPr lang="en-US" dirty="0"/>
          </a:br>
          <a:r>
            <a:rPr lang="en-US" dirty="0"/>
            <a:t>HTML table</a:t>
          </a:r>
        </a:p>
      </dgm:t>
    </dgm:pt>
    <dgm:pt modelId="{A49A3A96-6CE2-4DAC-9149-DA6E8DB8BA64}" type="parTrans" cxnId="{36FEAE74-955A-46BB-836D-AE8A3BB53A7A}">
      <dgm:prSet/>
      <dgm:spPr/>
      <dgm:t>
        <a:bodyPr/>
        <a:lstStyle/>
        <a:p>
          <a:endParaRPr lang="en-US"/>
        </a:p>
      </dgm:t>
    </dgm:pt>
    <dgm:pt modelId="{07B5CFAB-927C-4BD9-AB8B-BE5FAA743465}" type="sibTrans" cxnId="{36FEAE74-955A-46BB-836D-AE8A3BB53A7A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5"/>
      <dgm:spPr/>
    </dgm:pt>
    <dgm:pt modelId="{BB7E5F84-64F2-4718-BACC-301BBCDC9D3A}" type="pres">
      <dgm:prSet presAssocID="{AAC263CB-8256-4B03-92FE-1622698FB3E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5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5"/>
      <dgm:spPr/>
    </dgm:pt>
    <dgm:pt modelId="{8B8D9FA1-74BB-4EA5-B65F-49B870DCE4EB}" type="pres">
      <dgm:prSet presAssocID="{4E8D2E69-0173-4BD3-B96A-7A9C5DD12B4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RTL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5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5"/>
      <dgm:spPr/>
    </dgm:pt>
    <dgm:pt modelId="{3CD2D8A7-CAF8-4A2F-A324-BDF8CFA66908}" type="pres">
      <dgm:prSet presAssocID="{93A6A030-ABAB-4EFA-B539-0FDB3E07C1E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5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5"/>
      <dgm:spPr/>
    </dgm:pt>
    <dgm:pt modelId="{D3271400-E9D7-4481-8E98-7952ACC542C2}" type="pres">
      <dgm:prSet presAssocID="{76D56F19-2708-49DB-8F92-D8AC45F23A9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bbles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5">
        <dgm:presLayoutVars>
          <dgm:chMax val="0"/>
          <dgm:chPref val="0"/>
        </dgm:presLayoutVars>
      </dgm:prSet>
      <dgm:spPr/>
    </dgm:pt>
    <dgm:pt modelId="{EC8A9FEC-7CD8-4BDA-9892-E4E05A8E9777}" type="pres">
      <dgm:prSet presAssocID="{EC8965A1-F755-4945-8AAC-DCF1F68F011E}" presName="sibTrans" presStyleCnt="0"/>
      <dgm:spPr/>
    </dgm:pt>
    <dgm:pt modelId="{355BACA7-E0E5-4E66-9005-67BA8597CF24}" type="pres">
      <dgm:prSet presAssocID="{EC7CCDF2-05E5-4E18-A46D-8340B307B8DB}" presName="compNode" presStyleCnt="0"/>
      <dgm:spPr/>
    </dgm:pt>
    <dgm:pt modelId="{C35502C8-3DCE-4187-83E6-C006402E5CAE}" type="pres">
      <dgm:prSet presAssocID="{EC7CCDF2-05E5-4E18-A46D-8340B307B8DB}" presName="bgRect" presStyleLbl="bgShp" presStyleIdx="4" presStyleCnt="5"/>
      <dgm:spPr/>
    </dgm:pt>
    <dgm:pt modelId="{051D1C6B-03C1-4C9A-988E-7C7B6571E6A4}" type="pres">
      <dgm:prSet presAssocID="{EC7CCDF2-05E5-4E18-A46D-8340B307B8D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74CA402B-79E3-44D2-B846-1FF2B7969C00}" type="pres">
      <dgm:prSet presAssocID="{EC7CCDF2-05E5-4E18-A46D-8340B307B8DB}" presName="spaceRect" presStyleCnt="0"/>
      <dgm:spPr/>
    </dgm:pt>
    <dgm:pt modelId="{70690B45-E4ED-4D8F-BDF3-560815974E29}" type="pres">
      <dgm:prSet presAssocID="{EC7CCDF2-05E5-4E18-A46D-8340B307B8D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36FEAE74-955A-46BB-836D-AE8A3BB53A7A}" srcId="{D4503D04-C97E-4622-AE07-D0307CB3B4CA}" destId="{EC7CCDF2-05E5-4E18-A46D-8340B307B8DB}" srcOrd="4" destOrd="0" parTransId="{A49A3A96-6CE2-4DAC-9149-DA6E8DB8BA64}" sibTransId="{07B5CFAB-927C-4BD9-AB8B-BE5FAA743465}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1AACFA9C-1991-4424-ACD9-961790F337FD}" type="presOf" srcId="{EC7CCDF2-05E5-4E18-A46D-8340B307B8DB}" destId="{70690B45-E4ED-4D8F-BDF3-560815974E29}" srcOrd="0" destOrd="0" presId="urn:microsoft.com/office/officeart/2018/2/layout/IconVerticalSolidList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  <dgm:cxn modelId="{3EF745A2-35B3-4DEB-A959-6FE8F55FA32F}" type="presParOf" srcId="{62F8266B-222B-4ACF-8613-2C8D6376E5BD}" destId="{EC8A9FEC-7CD8-4BDA-9892-E4E05A8E9777}" srcOrd="7" destOrd="0" presId="urn:microsoft.com/office/officeart/2018/2/layout/IconVerticalSolidList"/>
    <dgm:cxn modelId="{68F45BA2-7A4B-4916-B52E-57241C259FA4}" type="presParOf" srcId="{62F8266B-222B-4ACF-8613-2C8D6376E5BD}" destId="{355BACA7-E0E5-4E66-9005-67BA8597CF24}" srcOrd="8" destOrd="0" presId="urn:microsoft.com/office/officeart/2018/2/layout/IconVerticalSolidList"/>
    <dgm:cxn modelId="{E89A455F-2275-4102-8A9A-30E4C511DF1B}" type="presParOf" srcId="{355BACA7-E0E5-4E66-9005-67BA8597CF24}" destId="{C35502C8-3DCE-4187-83E6-C006402E5CAE}" srcOrd="0" destOrd="0" presId="urn:microsoft.com/office/officeart/2018/2/layout/IconVerticalSolidList"/>
    <dgm:cxn modelId="{53154688-81C7-4BAC-86D2-D95C8DDBF87C}" type="presParOf" srcId="{355BACA7-E0E5-4E66-9005-67BA8597CF24}" destId="{051D1C6B-03C1-4C9A-988E-7C7B6571E6A4}" srcOrd="1" destOrd="0" presId="urn:microsoft.com/office/officeart/2018/2/layout/IconVerticalSolidList"/>
    <dgm:cxn modelId="{D69A8EB9-CAA2-481A-9691-988FD752E045}" type="presParOf" srcId="{355BACA7-E0E5-4E66-9005-67BA8597CF24}" destId="{74CA402B-79E3-44D2-B846-1FF2B7969C00}" srcOrd="2" destOrd="0" presId="urn:microsoft.com/office/officeart/2018/2/layout/IconVerticalSolidList"/>
    <dgm:cxn modelId="{9DE36EF2-D9A5-40A0-B1FA-22EEBCF1E24B}" type="presParOf" srcId="{355BACA7-E0E5-4E66-9005-67BA8597CF24}" destId="{70690B45-E4ED-4D8F-BDF3-560815974E29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/>
        <a:lstStyle/>
        <a:p>
          <a:endParaRPr lang="en-US"/>
        </a:p>
      </dgm:t>
    </dgm:pt>
    <dgm:pt modelId="{0C130901-E9D4-4EAF-B424-4F88CE27500B}">
      <dgm:prSet phldrT="[Text]"/>
      <dgm:spPr/>
      <dgm:t>
        <a:bodyPr/>
        <a:lstStyle/>
        <a:p>
          <a:r>
            <a:rPr lang="en-US" dirty="0" err="1"/>
            <a:t>GeoJSON</a:t>
          </a:r>
          <a:endParaRPr lang="en-US" dirty="0"/>
        </a:p>
      </dgm:t>
    </dgm:pt>
    <dgm:pt modelId="{593FFE93-A6C0-4E50-9AE4-94E9836CCF10}" type="parTrans" cxnId="{83E578BD-C52D-4669-9624-AAD6B200213D}">
      <dgm:prSet/>
      <dgm:spPr/>
      <dgm:t>
        <a:bodyPr/>
        <a:lstStyle/>
        <a:p>
          <a:endParaRPr lang="en-US"/>
        </a:p>
      </dgm:t>
    </dgm:pt>
    <dgm:pt modelId="{1B4F2771-3339-49BF-913A-037BBE81F3E9}" type="sibTrans" cxnId="{83E578BD-C52D-4669-9624-AAD6B200213D}">
      <dgm:prSet/>
      <dgm:spPr/>
      <dgm:t>
        <a:bodyPr/>
        <a:lstStyle/>
        <a:p>
          <a:endParaRPr lang="en-US" dirty="0"/>
        </a:p>
      </dgm:t>
    </dgm:pt>
    <dgm:pt modelId="{1E4A4BA3-DA3A-4B8A-9915-6411C96BC20F}">
      <dgm:prSet phldrT="[Text]"/>
      <dgm:spPr/>
      <dgm:t>
        <a:bodyPr/>
        <a:lstStyle/>
        <a:p>
          <a:r>
            <a:rPr lang="en-US" dirty="0"/>
            <a:t>HTML PAGE</a:t>
          </a:r>
        </a:p>
      </dgm:t>
    </dgm:pt>
    <dgm:pt modelId="{1B746E25-5CCE-4074-A4CF-0F2F9BF704A8}" type="parTrans" cxnId="{CABD8092-2CAF-49E0-B89F-52170B045D76}">
      <dgm:prSet/>
      <dgm:spPr/>
      <dgm:t>
        <a:bodyPr/>
        <a:lstStyle/>
        <a:p>
          <a:endParaRPr lang="en-US"/>
        </a:p>
      </dgm:t>
    </dgm:pt>
    <dgm:pt modelId="{959D1F61-9C7C-49C0-A6E2-88726C7C8326}" type="sibTrans" cxnId="{CABD8092-2CAF-49E0-B89F-52170B045D76}">
      <dgm:prSet/>
      <dgm:spPr/>
      <dgm:t>
        <a:bodyPr/>
        <a:lstStyle/>
        <a:p>
          <a:endParaRPr lang="en-US" dirty="0"/>
        </a:p>
      </dgm:t>
    </dgm:pt>
    <dgm:pt modelId="{043B841A-F98C-4C81-AB84-52109901E342}">
      <dgm:prSet phldrT="[Text]"/>
      <dgm:spPr/>
      <dgm:t>
        <a:bodyPr/>
        <a:lstStyle/>
        <a:p>
          <a:r>
            <a:rPr lang="en-US" dirty="0"/>
            <a:t>ENERGY PROJECT</a:t>
          </a:r>
        </a:p>
      </dgm:t>
    </dgm:pt>
    <dgm:pt modelId="{884CBC1F-71DD-48DD-9AF2-52AF262DEBBD}" type="parTrans" cxnId="{405D2B96-501D-415F-B240-24D9D7CFE4D3}">
      <dgm:prSet/>
      <dgm:spPr/>
      <dgm:t>
        <a:bodyPr/>
        <a:lstStyle/>
        <a:p>
          <a:endParaRPr lang="en-US"/>
        </a:p>
      </dgm:t>
    </dgm:pt>
    <dgm:pt modelId="{CAFE7C63-AB58-4477-983E-8167878024D9}" type="sibTrans" cxnId="{405D2B96-501D-415F-B240-24D9D7CFE4D3}">
      <dgm:prSet/>
      <dgm:spPr/>
      <dgm:t>
        <a:bodyPr/>
        <a:lstStyle/>
        <a:p>
          <a:endParaRPr lang="en-US"/>
        </a:p>
      </dgm:t>
    </dgm:pt>
    <dgm:pt modelId="{3A24944D-C93F-469D-8A93-9F01FB8FD091}">
      <dgm:prSet phldrT="[Text]"/>
      <dgm:spPr/>
      <dgm:t>
        <a:bodyPr/>
        <a:lstStyle/>
        <a:p>
          <a:r>
            <a:rPr lang="en-US" dirty="0"/>
            <a:t>JAVASCRIPT LIBRARIES,</a:t>
          </a:r>
        </a:p>
        <a:p>
          <a:r>
            <a:rPr lang="en-US" dirty="0"/>
            <a:t>PYTHON</a:t>
          </a:r>
        </a:p>
      </dgm:t>
    </dgm:pt>
    <dgm:pt modelId="{DCD4AC57-E1BD-4DCF-9CC8-B36463B9D1B9}" type="parTrans" cxnId="{6C3E06D8-E633-4A36-8403-F33DA84EB164}">
      <dgm:prSet/>
      <dgm:spPr/>
      <dgm:t>
        <a:bodyPr/>
        <a:lstStyle/>
        <a:p>
          <a:endParaRPr lang="en-US"/>
        </a:p>
      </dgm:t>
    </dgm:pt>
    <dgm:pt modelId="{524BFAE7-B2C9-4FF3-90DA-1E33DF692639}" type="sibTrans" cxnId="{6C3E06D8-E633-4A36-8403-F33DA84EB164}">
      <dgm:prSet/>
      <dgm:spPr/>
      <dgm:t>
        <a:bodyPr/>
        <a:lstStyle/>
        <a:p>
          <a:endParaRPr lang="en-US"/>
        </a:p>
      </dgm:t>
    </dgm:pt>
    <dgm:pt modelId="{A05D71EC-FC6F-440A-B214-A4207E4FD2A2}">
      <dgm:prSet phldrT="[Text]"/>
      <dgm:spPr/>
      <dgm:t>
        <a:bodyPr/>
        <a:lstStyle/>
        <a:p>
          <a:r>
            <a:rPr lang="en-US" dirty="0"/>
            <a:t>FLASK</a:t>
          </a:r>
        </a:p>
      </dgm:t>
    </dgm:pt>
    <dgm:pt modelId="{0C22825C-7704-42B5-B432-9A594D95C206}" type="parTrans" cxnId="{D51CC31B-7537-417D-B378-DAD82A020299}">
      <dgm:prSet/>
      <dgm:spPr/>
      <dgm:t>
        <a:bodyPr/>
        <a:lstStyle/>
        <a:p>
          <a:endParaRPr lang="en-US"/>
        </a:p>
      </dgm:t>
    </dgm:pt>
    <dgm:pt modelId="{23B9AF1E-426C-4314-85F8-8BD2A98D9235}" type="sibTrans" cxnId="{D51CC31B-7537-417D-B378-DAD82A020299}">
      <dgm:prSet/>
      <dgm:spPr/>
      <dgm:t>
        <a:bodyPr/>
        <a:lstStyle/>
        <a:p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5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4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5">
        <dgm:presLayoutVars>
          <dgm:bulletEnabled val="1"/>
        </dgm:presLayoutVars>
      </dgm:prSet>
      <dgm:spPr/>
    </dgm:pt>
    <dgm:pt modelId="{3BA67C52-4F4B-40C6-AA6A-4D7D18125F5E}" type="pres">
      <dgm:prSet presAssocID="{959D1F61-9C7C-49C0-A6E2-88726C7C8326}" presName="spacerT" presStyleCnt="0"/>
      <dgm:spPr/>
    </dgm:pt>
    <dgm:pt modelId="{BAB75F5F-F2AC-4D59-A234-AA19997C16D9}" type="pres">
      <dgm:prSet presAssocID="{959D1F61-9C7C-49C0-A6E2-88726C7C8326}" presName="sibTrans" presStyleLbl="sibTrans2D1" presStyleIdx="1" presStyleCnt="4"/>
      <dgm:spPr/>
    </dgm:pt>
    <dgm:pt modelId="{F43BDE5B-A46A-4295-B383-92292D387F8A}" type="pres">
      <dgm:prSet presAssocID="{959D1F61-9C7C-49C0-A6E2-88726C7C8326}" presName="spacerB" presStyleCnt="0"/>
      <dgm:spPr/>
    </dgm:pt>
    <dgm:pt modelId="{F41DFD4F-DABD-4827-B248-7051CD7FFB69}" type="pres">
      <dgm:prSet presAssocID="{3A24944D-C93F-469D-8A93-9F01FB8FD091}" presName="node" presStyleLbl="node1" presStyleIdx="2" presStyleCnt="5">
        <dgm:presLayoutVars>
          <dgm:bulletEnabled val="1"/>
        </dgm:presLayoutVars>
      </dgm:prSet>
      <dgm:spPr/>
    </dgm:pt>
    <dgm:pt modelId="{0782AC2C-8296-4F01-8098-C0823B24CA8B}" type="pres">
      <dgm:prSet presAssocID="{524BFAE7-B2C9-4FF3-90DA-1E33DF692639}" presName="spacerT" presStyleCnt="0"/>
      <dgm:spPr/>
    </dgm:pt>
    <dgm:pt modelId="{2D0E5B93-0DFF-4515-BDB0-F18FF234330D}" type="pres">
      <dgm:prSet presAssocID="{524BFAE7-B2C9-4FF3-90DA-1E33DF692639}" presName="sibTrans" presStyleLbl="sibTrans2D1" presStyleIdx="2" presStyleCnt="4"/>
      <dgm:spPr/>
    </dgm:pt>
    <dgm:pt modelId="{C8806600-770B-4306-971B-AB5931A391BC}" type="pres">
      <dgm:prSet presAssocID="{524BFAE7-B2C9-4FF3-90DA-1E33DF692639}" presName="spacerB" presStyleCnt="0"/>
      <dgm:spPr/>
    </dgm:pt>
    <dgm:pt modelId="{408B8202-EDCB-4DA7-8B7A-51AEED45A11F}" type="pres">
      <dgm:prSet presAssocID="{A05D71EC-FC6F-440A-B214-A4207E4FD2A2}" presName="node" presStyleLbl="node1" presStyleIdx="3" presStyleCnt="5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3" presStyleCnt="4"/>
      <dgm:spPr/>
    </dgm:pt>
    <dgm:pt modelId="{B23ED902-1DB9-402A-ABCF-893F98924155}" type="pres">
      <dgm:prSet presAssocID="{FEB91A50-C686-4934-BF7B-05A6134A6AB8}" presName="connectorText" presStyleLbl="sibTrans2D1" presStyleIdx="3" presStyleCnt="4"/>
      <dgm:spPr/>
    </dgm:pt>
    <dgm:pt modelId="{CE32A684-AD51-4BA5-A6FB-097E50C4D2D0}" type="pres">
      <dgm:prSet presAssocID="{FEB91A50-C686-4934-BF7B-05A6134A6AB8}" presName="lastNode" presStyleLbl="node1" presStyleIdx="4" presStyleCnt="5" custLinFactX="28651" custLinFactNeighborX="100000" custLinFactNeighborY="958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8D2D360B-69CC-4EC2-9263-05EC8D9E71F8}" type="presOf" srcId="{524BFAE7-B2C9-4FF3-90DA-1E33DF692639}" destId="{2D0E5B93-0DFF-4515-BDB0-F18FF234330D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D51CC31B-7537-417D-B378-DAD82A020299}" srcId="{FEB91A50-C686-4934-BF7B-05A6134A6AB8}" destId="{A05D71EC-FC6F-440A-B214-A4207E4FD2A2}" srcOrd="3" destOrd="0" parTransId="{0C22825C-7704-42B5-B432-9A594D95C206}" sibTransId="{23B9AF1E-426C-4314-85F8-8BD2A98D9235}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719DF876-68BA-4B67-9971-5A93D260C7D7}" type="presOf" srcId="{3A24944D-C93F-469D-8A93-9F01FB8FD091}" destId="{F41DFD4F-DABD-4827-B248-7051CD7FFB69}" srcOrd="0" destOrd="0" presId="urn:microsoft.com/office/officeart/2005/8/layout/equation2"/>
    <dgm:cxn modelId="{C44B8C5A-7441-408A-B5FB-699FEA704499}" type="presOf" srcId="{23B9AF1E-426C-4314-85F8-8BD2A98D9235}" destId="{9099C925-C7DB-4A61-B291-CB438C0A7F0D}" srcOrd="0" destOrd="0" presId="urn:microsoft.com/office/officeart/2005/8/layout/equation2"/>
    <dgm:cxn modelId="{884D9284-161F-4735-A39C-E8A0EFFCB9C9}" type="presOf" srcId="{959D1F61-9C7C-49C0-A6E2-88726C7C8326}" destId="{BAB75F5F-F2AC-4D59-A234-AA19997C16D9}" srcOrd="0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4" destOrd="0" parTransId="{884CBC1F-71DD-48DD-9AF2-52AF262DEBBD}" sibTransId="{CAFE7C63-AB58-4477-983E-8167878024D9}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C3E06D8-E633-4A36-8403-F33DA84EB164}" srcId="{FEB91A50-C686-4934-BF7B-05A6134A6AB8}" destId="{3A24944D-C93F-469D-8A93-9F01FB8FD091}" srcOrd="2" destOrd="0" parTransId="{DCD4AC57-E1BD-4DCF-9CC8-B36463B9D1B9}" sibTransId="{524BFAE7-B2C9-4FF3-90DA-1E33DF692639}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59B568E1-CDF0-4F31-A4CF-541FA67CBF66}" type="presOf" srcId="{23B9AF1E-426C-4314-85F8-8BD2A98D9235}" destId="{B23ED902-1DB9-402A-ABCF-893F98924155}" srcOrd="1" destOrd="0" presId="urn:microsoft.com/office/officeart/2005/8/layout/equation2"/>
    <dgm:cxn modelId="{CCD5C9F0-FC16-4DC2-8986-B7E6D2427B23}" type="presOf" srcId="{A05D71EC-FC6F-440A-B214-A4207E4FD2A2}" destId="{408B8202-EDCB-4DA7-8B7A-51AEED45A11F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F29D56BA-8062-489C-93DE-0A0795C8525C}" type="presParOf" srcId="{F338DD27-DDEE-4499-B3DC-4D88CAAE87B5}" destId="{3BA67C52-4F4B-40C6-AA6A-4D7D18125F5E}" srcOrd="5" destOrd="0" presId="urn:microsoft.com/office/officeart/2005/8/layout/equation2"/>
    <dgm:cxn modelId="{EED0933B-B270-46B6-84BC-873D0575ADAC}" type="presParOf" srcId="{F338DD27-DDEE-4499-B3DC-4D88CAAE87B5}" destId="{BAB75F5F-F2AC-4D59-A234-AA19997C16D9}" srcOrd="6" destOrd="0" presId="urn:microsoft.com/office/officeart/2005/8/layout/equation2"/>
    <dgm:cxn modelId="{27611C6D-D717-4237-A318-8B48D53407C6}" type="presParOf" srcId="{F338DD27-DDEE-4499-B3DC-4D88CAAE87B5}" destId="{F43BDE5B-A46A-4295-B383-92292D387F8A}" srcOrd="7" destOrd="0" presId="urn:microsoft.com/office/officeart/2005/8/layout/equation2"/>
    <dgm:cxn modelId="{ED8624AC-90E9-4919-AF05-307C4F9E458F}" type="presParOf" srcId="{F338DD27-DDEE-4499-B3DC-4D88CAAE87B5}" destId="{F41DFD4F-DABD-4827-B248-7051CD7FFB69}" srcOrd="8" destOrd="0" presId="urn:microsoft.com/office/officeart/2005/8/layout/equation2"/>
    <dgm:cxn modelId="{70125D63-2EF3-4403-82FE-4CC621762425}" type="presParOf" srcId="{F338DD27-DDEE-4499-B3DC-4D88CAAE87B5}" destId="{0782AC2C-8296-4F01-8098-C0823B24CA8B}" srcOrd="9" destOrd="0" presId="urn:microsoft.com/office/officeart/2005/8/layout/equation2"/>
    <dgm:cxn modelId="{AE923065-70A5-4C48-8683-EA0283AFDAB7}" type="presParOf" srcId="{F338DD27-DDEE-4499-B3DC-4D88CAAE87B5}" destId="{2D0E5B93-0DFF-4515-BDB0-F18FF234330D}" srcOrd="10" destOrd="0" presId="urn:microsoft.com/office/officeart/2005/8/layout/equation2"/>
    <dgm:cxn modelId="{F72484C1-DC48-4F43-B97E-691759850CA5}" type="presParOf" srcId="{F338DD27-DDEE-4499-B3DC-4D88CAAE87B5}" destId="{C8806600-770B-4306-971B-AB5931A391BC}" srcOrd="11" destOrd="0" presId="urn:microsoft.com/office/officeart/2005/8/layout/equation2"/>
    <dgm:cxn modelId="{72D83502-14EC-485E-9EF5-6F6F7E1DC952}" type="presParOf" srcId="{F338DD27-DDEE-4499-B3DC-4D88CAAE87B5}" destId="{408B8202-EDCB-4DA7-8B7A-51AEED45A11F}" srcOrd="12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3418"/>
          <a:ext cx="3596068" cy="7281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0258" y="167247"/>
          <a:ext cx="400469" cy="4004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40986" y="3418"/>
          <a:ext cx="2755081" cy="728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060" tIns="77060" rIns="77060" bIns="770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LEAFLET. Energy Types</a:t>
          </a:r>
        </a:p>
      </dsp:txBody>
      <dsp:txXfrm>
        <a:off x="840986" y="3418"/>
        <a:ext cx="2755081" cy="728127"/>
      </dsp:txXfrm>
    </dsp:sp>
    <dsp:sp modelId="{B9A40EDB-694E-464C-8356-AEE8787842F2}">
      <dsp:nvSpPr>
        <dsp:cNvPr id="0" name=""/>
        <dsp:cNvSpPr/>
      </dsp:nvSpPr>
      <dsp:spPr>
        <a:xfrm>
          <a:off x="0" y="913577"/>
          <a:ext cx="3596068" cy="728127"/>
        </a:xfrm>
        <a:prstGeom prst="roundRect">
          <a:avLst>
            <a:gd name="adj" fmla="val 10000"/>
          </a:avLst>
        </a:prstGeom>
        <a:solidFill>
          <a:schemeClr val="accent5">
            <a:hueOff val="1065261"/>
            <a:satOff val="-7052"/>
            <a:lumOff val="-122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0258" y="1077405"/>
          <a:ext cx="400469" cy="4004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40986" y="913577"/>
          <a:ext cx="2755081" cy="728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060" tIns="77060" rIns="77060" bIns="770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PLOTLY. Bar chart</a:t>
          </a:r>
        </a:p>
      </dsp:txBody>
      <dsp:txXfrm>
        <a:off x="840986" y="913577"/>
        <a:ext cx="2755081" cy="728127"/>
      </dsp:txXfrm>
    </dsp:sp>
    <dsp:sp modelId="{9DD6C5DE-B838-492F-B4A8-49E4DE8C5CF5}">
      <dsp:nvSpPr>
        <dsp:cNvPr id="0" name=""/>
        <dsp:cNvSpPr/>
      </dsp:nvSpPr>
      <dsp:spPr>
        <a:xfrm>
          <a:off x="0" y="1823735"/>
          <a:ext cx="3596068" cy="728127"/>
        </a:xfrm>
        <a:prstGeom prst="roundRect">
          <a:avLst>
            <a:gd name="adj" fmla="val 10000"/>
          </a:avLst>
        </a:prstGeom>
        <a:solidFill>
          <a:schemeClr val="accent5">
            <a:hueOff val="2130522"/>
            <a:satOff val="-14104"/>
            <a:lumOff val="-2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0258" y="1987564"/>
          <a:ext cx="400469" cy="4004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40986" y="1823735"/>
          <a:ext cx="2755081" cy="728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060" tIns="77060" rIns="77060" bIns="770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PLOTLY + HIGH CHARTS. Timeline chart + Pie Chart</a:t>
          </a:r>
        </a:p>
      </dsp:txBody>
      <dsp:txXfrm>
        <a:off x="840986" y="1823735"/>
        <a:ext cx="2755081" cy="728127"/>
      </dsp:txXfrm>
    </dsp:sp>
    <dsp:sp modelId="{984F7435-4B4C-47D4-B03E-CC8917BDBDBB}">
      <dsp:nvSpPr>
        <dsp:cNvPr id="0" name=""/>
        <dsp:cNvSpPr/>
      </dsp:nvSpPr>
      <dsp:spPr>
        <a:xfrm>
          <a:off x="0" y="2733894"/>
          <a:ext cx="3596068" cy="728127"/>
        </a:xfrm>
        <a:prstGeom prst="roundRect">
          <a:avLst>
            <a:gd name="adj" fmla="val 10000"/>
          </a:avLst>
        </a:prstGeom>
        <a:solidFill>
          <a:schemeClr val="accent5">
            <a:hueOff val="3195783"/>
            <a:satOff val="-21155"/>
            <a:lumOff val="-36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0258" y="2897723"/>
          <a:ext cx="400469" cy="4004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40986" y="2733894"/>
          <a:ext cx="2755081" cy="728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060" tIns="77060" rIns="77060" bIns="770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PLOTLY. Bubble chart</a:t>
          </a:r>
        </a:p>
      </dsp:txBody>
      <dsp:txXfrm>
        <a:off x="840986" y="2733894"/>
        <a:ext cx="2755081" cy="728127"/>
      </dsp:txXfrm>
    </dsp:sp>
    <dsp:sp modelId="{C35502C8-3DCE-4187-83E6-C006402E5CAE}">
      <dsp:nvSpPr>
        <dsp:cNvPr id="0" name=""/>
        <dsp:cNvSpPr/>
      </dsp:nvSpPr>
      <dsp:spPr>
        <a:xfrm>
          <a:off x="0" y="3644053"/>
          <a:ext cx="3596068" cy="728127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D1C6B-03C1-4C9A-988E-7C7B6571E6A4}">
      <dsp:nvSpPr>
        <dsp:cNvPr id="0" name=""/>
        <dsp:cNvSpPr/>
      </dsp:nvSpPr>
      <dsp:spPr>
        <a:xfrm>
          <a:off x="220258" y="3807882"/>
          <a:ext cx="400469" cy="4004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90B45-E4ED-4D8F-BDF3-560815974E29}">
      <dsp:nvSpPr>
        <dsp:cNvPr id="0" name=""/>
        <dsp:cNvSpPr/>
      </dsp:nvSpPr>
      <dsp:spPr>
        <a:xfrm>
          <a:off x="840986" y="3644053"/>
          <a:ext cx="2755081" cy="728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060" tIns="77060" rIns="77060" bIns="770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PYTHON + FLASK. </a:t>
          </a:r>
          <a:br>
            <a:rPr lang="en-US" sz="1900" kern="1200" dirty="0"/>
          </a:br>
          <a:r>
            <a:rPr lang="en-US" sz="1900" kern="1200" dirty="0"/>
            <a:t>HTML table</a:t>
          </a:r>
        </a:p>
      </dsp:txBody>
      <dsp:txXfrm>
        <a:off x="840986" y="3644053"/>
        <a:ext cx="2755081" cy="728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3567980" y="11"/>
          <a:ext cx="947616" cy="94761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GeoJSON</a:t>
          </a:r>
          <a:endParaRPr lang="en-US" sz="1000" kern="1200" dirty="0"/>
        </a:p>
      </dsp:txBody>
      <dsp:txXfrm>
        <a:off x="3706755" y="138786"/>
        <a:ext cx="670066" cy="670066"/>
      </dsp:txXfrm>
    </dsp:sp>
    <dsp:sp modelId="{96C4759D-1150-4AF2-ACC8-0673A6E17052}">
      <dsp:nvSpPr>
        <dsp:cNvPr id="0" name=""/>
        <dsp:cNvSpPr/>
      </dsp:nvSpPr>
      <dsp:spPr>
        <a:xfrm>
          <a:off x="3766979" y="1024574"/>
          <a:ext cx="549617" cy="549617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3839831" y="1234748"/>
        <a:ext cx="403913" cy="129269"/>
      </dsp:txXfrm>
    </dsp:sp>
    <dsp:sp modelId="{FA1F2C24-078F-436D-AB98-A948A9BA885E}">
      <dsp:nvSpPr>
        <dsp:cNvPr id="0" name=""/>
        <dsp:cNvSpPr/>
      </dsp:nvSpPr>
      <dsp:spPr>
        <a:xfrm>
          <a:off x="3567980" y="1651137"/>
          <a:ext cx="947616" cy="947616"/>
        </a:xfrm>
        <a:prstGeom prst="ellipse">
          <a:avLst/>
        </a:prstGeom>
        <a:gradFill rotWithShape="0">
          <a:gsLst>
            <a:gs pos="0">
              <a:schemeClr val="accent2">
                <a:hueOff val="1197020"/>
                <a:satOff val="-3638"/>
                <a:lumOff val="-4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197020"/>
                <a:satOff val="-3638"/>
                <a:lumOff val="-4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 PAGE</a:t>
          </a:r>
        </a:p>
      </dsp:txBody>
      <dsp:txXfrm>
        <a:off x="3706755" y="1789912"/>
        <a:ext cx="670066" cy="670066"/>
      </dsp:txXfrm>
    </dsp:sp>
    <dsp:sp modelId="{BAB75F5F-F2AC-4D59-A234-AA19997C16D9}">
      <dsp:nvSpPr>
        <dsp:cNvPr id="0" name=""/>
        <dsp:cNvSpPr/>
      </dsp:nvSpPr>
      <dsp:spPr>
        <a:xfrm>
          <a:off x="3766979" y="2675700"/>
          <a:ext cx="549617" cy="549617"/>
        </a:xfrm>
        <a:prstGeom prst="mathPlus">
          <a:avLst/>
        </a:prstGeom>
        <a:gradFill rotWithShape="0">
          <a:gsLst>
            <a:gs pos="0">
              <a:schemeClr val="accent2">
                <a:hueOff val="1596027"/>
                <a:satOff val="-4850"/>
                <a:lumOff val="-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596027"/>
                <a:satOff val="-4850"/>
                <a:lumOff val="-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3839831" y="2885874"/>
        <a:ext cx="403913" cy="129269"/>
      </dsp:txXfrm>
    </dsp:sp>
    <dsp:sp modelId="{F41DFD4F-DABD-4827-B248-7051CD7FFB69}">
      <dsp:nvSpPr>
        <dsp:cNvPr id="0" name=""/>
        <dsp:cNvSpPr/>
      </dsp:nvSpPr>
      <dsp:spPr>
        <a:xfrm>
          <a:off x="3567980" y="3302264"/>
          <a:ext cx="947616" cy="947616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JAVASCRIPT LIBRARIES,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PYTHON</a:t>
          </a:r>
        </a:p>
      </dsp:txBody>
      <dsp:txXfrm>
        <a:off x="3706755" y="3441039"/>
        <a:ext cx="670066" cy="670066"/>
      </dsp:txXfrm>
    </dsp:sp>
    <dsp:sp modelId="{2D0E5B93-0DFF-4515-BDB0-F18FF234330D}">
      <dsp:nvSpPr>
        <dsp:cNvPr id="0" name=""/>
        <dsp:cNvSpPr/>
      </dsp:nvSpPr>
      <dsp:spPr>
        <a:xfrm>
          <a:off x="3766979" y="4326826"/>
          <a:ext cx="549617" cy="549617"/>
        </a:xfrm>
        <a:prstGeom prst="mathPlus">
          <a:avLst/>
        </a:prstGeom>
        <a:gradFill rotWithShape="0">
          <a:gsLst>
            <a:gs pos="0">
              <a:schemeClr val="accent2">
                <a:hueOff val="3192055"/>
                <a:satOff val="-9701"/>
                <a:lumOff val="-1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192055"/>
                <a:satOff val="-9701"/>
                <a:lumOff val="-1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839831" y="4537000"/>
        <a:ext cx="403913" cy="129269"/>
      </dsp:txXfrm>
    </dsp:sp>
    <dsp:sp modelId="{408B8202-EDCB-4DA7-8B7A-51AEED45A11F}">
      <dsp:nvSpPr>
        <dsp:cNvPr id="0" name=""/>
        <dsp:cNvSpPr/>
      </dsp:nvSpPr>
      <dsp:spPr>
        <a:xfrm>
          <a:off x="3567980" y="4953390"/>
          <a:ext cx="947616" cy="947616"/>
        </a:xfrm>
        <a:prstGeom prst="ellipse">
          <a:avLst/>
        </a:prstGeom>
        <a:gradFill rotWithShape="0">
          <a:gsLst>
            <a:gs pos="0">
              <a:schemeClr val="accent2">
                <a:hueOff val="3591061"/>
                <a:satOff val="-10913"/>
                <a:lumOff val="-14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591061"/>
                <a:satOff val="-10913"/>
                <a:lumOff val="-14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FLASK</a:t>
          </a:r>
        </a:p>
      </dsp:txBody>
      <dsp:txXfrm>
        <a:off x="3706755" y="5092165"/>
        <a:ext cx="670066" cy="670066"/>
      </dsp:txXfrm>
    </dsp:sp>
    <dsp:sp modelId="{9099C925-C7DB-4A61-B291-CB438C0A7F0D}">
      <dsp:nvSpPr>
        <dsp:cNvPr id="0" name=""/>
        <dsp:cNvSpPr/>
      </dsp:nvSpPr>
      <dsp:spPr>
        <a:xfrm rot="20124">
          <a:off x="4935628" y="2782091"/>
          <a:ext cx="890499" cy="3525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935629" y="2852284"/>
        <a:ext cx="784745" cy="211507"/>
      </dsp:txXfrm>
    </dsp:sp>
    <dsp:sp modelId="{CE32A684-AD51-4BA5-A6FB-097E50C4D2D0}">
      <dsp:nvSpPr>
        <dsp:cNvPr id="0" name=""/>
        <dsp:cNvSpPr/>
      </dsp:nvSpPr>
      <dsp:spPr>
        <a:xfrm>
          <a:off x="6195738" y="2021049"/>
          <a:ext cx="1895232" cy="1895232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ENERGY PROJECT</a:t>
          </a:r>
        </a:p>
      </dsp:txBody>
      <dsp:txXfrm>
        <a:off x="6473288" y="2298599"/>
        <a:ext cx="1340132" cy="1340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11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248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98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601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524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99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9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://successfulteaching.blogspot.com/2011/02/math-projects-for-real-life.html" TargetMode="External"/><Relationship Id="rId10" Type="http://schemas.openxmlformats.org/officeDocument/2006/relationships/image" Target="../media/image35.svg"/><Relationship Id="rId4" Type="http://schemas.openxmlformats.org/officeDocument/2006/relationships/image" Target="../media/image30.jp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38.png"/><Relationship Id="rId5" Type="http://schemas.openxmlformats.org/officeDocument/2006/relationships/diagramLayout" Target="../diagrams/layout2.xml"/><Relationship Id="rId15" Type="http://schemas.openxmlformats.org/officeDocument/2006/relationships/image" Target="../media/image31.png"/><Relationship Id="rId10" Type="http://schemas.openxmlformats.org/officeDocument/2006/relationships/image" Target="../media/image37.svg"/><Relationship Id="rId4" Type="http://schemas.openxmlformats.org/officeDocument/2006/relationships/diagramData" Target="../diagrams/data2.xml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paulaurteaga/Project3" TargetMode="External"/><Relationship Id="rId4" Type="http://schemas.openxmlformats.org/officeDocument/2006/relationships/hyperlink" Target="https://github.com/dcchacon/WhoRunTheWorld_Energ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s.data.ca.gov/datasets/CAEnergy::california-power-plants?geometry=-147.509,31.065,-82.163,43.271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cchacon/WhoRunTheWorld_Energy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522537"/>
            <a:ext cx="6858000" cy="136789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California Power Generation &amp; Power 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4111621"/>
            <a:ext cx="6857999" cy="44344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Who Run THE WORLD energy PROJECT</a:t>
            </a:r>
            <a:endParaRPr lang="ru-RU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2875A-3BAF-454B-A9F0-FE62DA19F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1282877"/>
          </a:xfrm>
        </p:spPr>
        <p:txBody>
          <a:bodyPr>
            <a:normAutofit/>
          </a:bodyPr>
          <a:lstStyle/>
          <a:p>
            <a:r>
              <a:rPr lang="en-US" sz="5400" dirty="0"/>
              <a:t>DAY 2. BRIEF ARTICULATION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C8536-709E-4845-A4C6-1A031BE80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883239"/>
            <a:ext cx="9906000" cy="1374776"/>
          </a:xfrm>
        </p:spPr>
        <p:txBody>
          <a:bodyPr>
            <a:noAutofit/>
          </a:bodyPr>
          <a:lstStyle/>
          <a:p>
            <a:r>
              <a:rPr lang="en-US" sz="3200" dirty="0"/>
              <a:t>California has large energy resources, being among the top producers of oil, hydroelectricity, solar, biomass, and geothermal energy in the US. Our dashboard displays installations, consumptions, and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57715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AD9CA44-0370-4C0E-9B73-C9EDFB159FA2}"/>
              </a:ext>
            </a:extLst>
          </p:cNvPr>
          <p:cNvSpPr txBox="1">
            <a:spLocks/>
          </p:cNvSpPr>
          <p:nvPr/>
        </p:nvSpPr>
        <p:spPr>
          <a:xfrm>
            <a:off x="1139821" y="5859712"/>
            <a:ext cx="9912355" cy="55658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Day 2. METADATA</a:t>
            </a:r>
          </a:p>
        </p:txBody>
      </p:sp>
      <p:pic>
        <p:nvPicPr>
          <p:cNvPr id="1026" name="Picture 2" descr="https://lh6.googleusercontent.com/ASs8IqEDde1H_aFG5cDNzcv8kv7iu3DhVVIoJTbWg9bHO6x6_hm0tdAYH4sAkm-F9F9ZBdDbcnrcCxx7mGKrXs65VKIU-m5E79C1oxEUrLiE45DQwHCUe7QVXzDZ2tCXqZAJCel5CTg">
            <a:extLst>
              <a:ext uri="{FF2B5EF4-FFF2-40B4-BE49-F238E27FC236}">
                <a16:creationId xmlns:a16="http://schemas.microsoft.com/office/drawing/2014/main" id="{E2CE409E-3317-41B7-B988-9B9A827E8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402" y="997911"/>
            <a:ext cx="8785685" cy="430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879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49BBB-F4EF-44E5-88AB-F61503988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7"/>
            <a:ext cx="9906000" cy="1478086"/>
          </a:xfrm>
        </p:spPr>
        <p:txBody>
          <a:bodyPr>
            <a:normAutofit/>
          </a:bodyPr>
          <a:lstStyle/>
          <a:p>
            <a:r>
              <a:rPr lang="en-US" sz="8000" dirty="0"/>
              <a:t>Day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45A14-225E-48E7-A0DB-5B6FDE7E3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3429000"/>
            <a:ext cx="9906000" cy="1374776"/>
          </a:xfrm>
        </p:spPr>
        <p:txBody>
          <a:bodyPr>
            <a:no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sz="2400" dirty="0"/>
              <a:t>PROJECT ROAD MAP</a:t>
            </a:r>
            <a:r>
              <a:rPr lang="ru-RU" sz="2400" dirty="0"/>
              <a:t> </a:t>
            </a:r>
            <a:r>
              <a:rPr lang="en-US" sz="2400" dirty="0"/>
              <a:t>DESIGN</a:t>
            </a:r>
          </a:p>
          <a:p>
            <a:pPr fontAlgn="base"/>
            <a:r>
              <a:rPr lang="en-US" sz="2400" dirty="0"/>
              <a:t>Scrape the date when our dataset was updated</a:t>
            </a:r>
          </a:p>
          <a:p>
            <a:pPr fontAlgn="base"/>
            <a:r>
              <a:rPr lang="en-US" sz="2400" dirty="0"/>
              <a:t>Flask -&gt; </a:t>
            </a:r>
            <a:r>
              <a:rPr lang="en-US" sz="2400" dirty="0" err="1"/>
              <a:t>GeoJSON</a:t>
            </a:r>
            <a:r>
              <a:rPr lang="en-US" sz="2400" dirty="0"/>
              <a:t> (as a file) -&gt; S3</a:t>
            </a:r>
          </a:p>
          <a:p>
            <a:pPr fontAlgn="base"/>
            <a:r>
              <a:rPr lang="en-US" sz="2400" dirty="0" err="1"/>
              <a:t>GeoJSON</a:t>
            </a:r>
            <a:r>
              <a:rPr lang="en-US" sz="2400" dirty="0"/>
              <a:t> file / READ / ROUTE</a:t>
            </a:r>
          </a:p>
        </p:txBody>
      </p:sp>
    </p:spTree>
    <p:extLst>
      <p:ext uri="{BB962C8B-B14F-4D97-AF65-F5344CB8AC3E}">
        <p14:creationId xmlns:p14="http://schemas.microsoft.com/office/powerpoint/2010/main" val="3841830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B4867C-E191-4396-A78A-62FBAED173C0}"/>
              </a:ext>
            </a:extLst>
          </p:cNvPr>
          <p:cNvSpPr/>
          <p:nvPr/>
        </p:nvSpPr>
        <p:spPr>
          <a:xfrm>
            <a:off x="4285814" y="2540776"/>
            <a:ext cx="3182949" cy="1263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Flask: Use SQLite, to create an API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917DDB9-CF69-4A1F-91DC-C24EFF2364FF}"/>
              </a:ext>
            </a:extLst>
          </p:cNvPr>
          <p:cNvCxnSpPr>
            <a:stCxn id="2" idx="2"/>
          </p:cNvCxnSpPr>
          <p:nvPr/>
        </p:nvCxnSpPr>
        <p:spPr>
          <a:xfrm>
            <a:off x="5877289" y="3804183"/>
            <a:ext cx="6980" cy="144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FE4975DC-A7E8-4573-8C60-464BA815C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7069" y="524907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29D92-38BE-47D7-A6CC-59F6C690DDDD}"/>
              </a:ext>
            </a:extLst>
          </p:cNvPr>
          <p:cNvSpPr txBox="1"/>
          <p:nvPr/>
        </p:nvSpPr>
        <p:spPr>
          <a:xfrm>
            <a:off x="6139044" y="5064409"/>
            <a:ext cx="106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6DA34B-41FC-449C-B034-0BB7E4312561}"/>
              </a:ext>
            </a:extLst>
          </p:cNvPr>
          <p:cNvCxnSpPr>
            <a:cxnSpLocks/>
            <a:stCxn id="10" idx="3"/>
            <a:endCxn id="2" idx="1"/>
          </p:cNvCxnSpPr>
          <p:nvPr/>
        </p:nvCxnSpPr>
        <p:spPr>
          <a:xfrm>
            <a:off x="2289490" y="3172479"/>
            <a:ext cx="1996324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894CEE9-D51F-4E22-BD6A-516D4DF79A9D}"/>
              </a:ext>
            </a:extLst>
          </p:cNvPr>
          <p:cNvSpPr/>
          <p:nvPr/>
        </p:nvSpPr>
        <p:spPr>
          <a:xfrm>
            <a:off x="893460" y="2631517"/>
            <a:ext cx="1396030" cy="108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JavaScript</a:t>
            </a:r>
          </a:p>
          <a:p>
            <a:pPr algn="ctr"/>
            <a:r>
              <a:rPr lang="en-US" dirty="0"/>
              <a:t>Call API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E8711-7393-42D5-8BDA-0E9F5CF1D0E2}"/>
              </a:ext>
            </a:extLst>
          </p:cNvPr>
          <p:cNvSpPr/>
          <p:nvPr/>
        </p:nvSpPr>
        <p:spPr>
          <a:xfrm>
            <a:off x="9540706" y="2631517"/>
            <a:ext cx="1396030" cy="1081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218DC9-E846-48EE-BA1A-934077A35634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>
          <a:xfrm flipV="1">
            <a:off x="7468763" y="3172479"/>
            <a:ext cx="207194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25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49BBB-F4EF-44E5-88AB-F61503988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7"/>
            <a:ext cx="9906000" cy="1478086"/>
          </a:xfrm>
        </p:spPr>
        <p:txBody>
          <a:bodyPr>
            <a:normAutofit/>
          </a:bodyPr>
          <a:lstStyle/>
          <a:p>
            <a:r>
              <a:rPr lang="en-US" sz="8000" dirty="0"/>
              <a:t>DAY 4-5-6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45A14-225E-48E7-A0DB-5B6FDE7E3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3429000"/>
            <a:ext cx="9906000" cy="1374776"/>
          </a:xfrm>
        </p:spPr>
        <p:txBody>
          <a:bodyPr>
            <a:no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sz="2400" dirty="0"/>
              <a:t>Project DESIGN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 err="1"/>
              <a:t>Javascript</a:t>
            </a:r>
            <a:r>
              <a:rPr lang="en-US" sz="2400" dirty="0"/>
              <a:t> coding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/>
              <a:t>PYTHON + FLASK CODING</a:t>
            </a:r>
          </a:p>
          <a:p>
            <a:pPr marL="342900" indent="-342900" fontAlgn="base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81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PROJECT DESIGN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009442"/>
              </p:ext>
            </p:extLst>
          </p:nvPr>
        </p:nvGraphicFramePr>
        <p:xfrm>
          <a:off x="7962519" y="1775034"/>
          <a:ext cx="3596068" cy="4375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982" y="1244466"/>
            <a:ext cx="2926190" cy="400222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</a:rPr>
              <a:t>LEAFLET. Energy Types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982" y="1244466"/>
            <a:ext cx="2926190" cy="40022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</a:rPr>
              <a:t>PLOTLY.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Bar chart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986674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982" y="1244466"/>
            <a:ext cx="2926190" cy="400222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</a:rPr>
              <a:t>PLOTLY. Timeline chart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897592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981" y="1244466"/>
            <a:ext cx="3300841" cy="400222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</a:rPr>
              <a:t>PLOTLY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+ HIGH CHARTS.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Pie Chart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686343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C62F-3A75-4AA9-83F0-994C37DD0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Текст 5">
            <a:extLst>
              <a:ext uri="{FF2B5EF4-FFF2-40B4-BE49-F238E27FC236}">
                <a16:creationId xmlns:a16="http://schemas.microsoft.com/office/drawing/2014/main" id="{DD5382DD-BB2B-409A-BB4B-BC2FD504595D}"/>
              </a:ext>
            </a:extLst>
          </p:cNvPr>
          <p:cNvSpPr txBox="1">
            <a:spLocks/>
          </p:cNvSpPr>
          <p:nvPr/>
        </p:nvSpPr>
        <p:spPr>
          <a:xfrm>
            <a:off x="1036094" y="3264936"/>
            <a:ext cx="1572736" cy="65654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Ana Davalos</a:t>
            </a:r>
            <a:endParaRPr lang="ru-RU" dirty="0"/>
          </a:p>
        </p:txBody>
      </p:sp>
      <p:sp>
        <p:nvSpPr>
          <p:cNvPr id="4" name="Текст 8">
            <a:extLst>
              <a:ext uri="{FF2B5EF4-FFF2-40B4-BE49-F238E27FC236}">
                <a16:creationId xmlns:a16="http://schemas.microsoft.com/office/drawing/2014/main" id="{43A4C3BF-811C-4DA4-BCEB-719E619D7F4C}"/>
              </a:ext>
            </a:extLst>
          </p:cNvPr>
          <p:cNvSpPr txBox="1">
            <a:spLocks/>
          </p:cNvSpPr>
          <p:nvPr/>
        </p:nvSpPr>
        <p:spPr>
          <a:xfrm>
            <a:off x="5150342" y="3254345"/>
            <a:ext cx="1826709" cy="65654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Diana Chacon</a:t>
            </a:r>
            <a:endParaRPr lang="ru-RU" dirty="0"/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4A3AD72E-6F65-4260-A56E-3F03A94E8AA9}"/>
              </a:ext>
            </a:extLst>
          </p:cNvPr>
          <p:cNvSpPr txBox="1">
            <a:spLocks/>
          </p:cNvSpPr>
          <p:nvPr/>
        </p:nvSpPr>
        <p:spPr>
          <a:xfrm>
            <a:off x="7104907" y="5109475"/>
            <a:ext cx="2700569" cy="65654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Evgeniya </a:t>
            </a:r>
            <a:r>
              <a:rPr lang="en-US" dirty="0" err="1"/>
              <a:t>Grigoreva</a:t>
            </a:r>
            <a:endParaRPr lang="ru-RU" dirty="0"/>
          </a:p>
        </p:txBody>
      </p:sp>
      <p:sp>
        <p:nvSpPr>
          <p:cNvPr id="6" name="Текст 14">
            <a:extLst>
              <a:ext uri="{FF2B5EF4-FFF2-40B4-BE49-F238E27FC236}">
                <a16:creationId xmlns:a16="http://schemas.microsoft.com/office/drawing/2014/main" id="{C7BAC060-2F57-4955-B424-608FB2EA983C}"/>
              </a:ext>
            </a:extLst>
          </p:cNvPr>
          <p:cNvSpPr txBox="1">
            <a:spLocks/>
          </p:cNvSpPr>
          <p:nvPr/>
        </p:nvSpPr>
        <p:spPr>
          <a:xfrm>
            <a:off x="2501943" y="5108580"/>
            <a:ext cx="2237063" cy="65654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Frances </a:t>
            </a:r>
            <a:r>
              <a:rPr lang="en-US" dirty="0" err="1"/>
              <a:t>Gliane</a:t>
            </a:r>
            <a:endParaRPr lang="ru-RU" dirty="0"/>
          </a:p>
        </p:txBody>
      </p:sp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B26A1590-6F00-4CEB-94AE-ADBA607349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" r="65"/>
          <a:stretch>
            <a:fillRect/>
          </a:stretch>
        </p:blipFill>
        <p:spPr>
          <a:xfrm>
            <a:off x="5487435" y="2097088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</p:spPr>
      </p:pic>
      <p:pic>
        <p:nvPicPr>
          <p:cNvPr id="8" name="Рисунок 9">
            <a:extLst>
              <a:ext uri="{FF2B5EF4-FFF2-40B4-BE49-F238E27FC236}">
                <a16:creationId xmlns:a16="http://schemas.microsoft.com/office/drawing/2014/main" id="{9E9EB89F-DB15-491A-B37F-D9AEF68224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937" b="15937"/>
          <a:stretch>
            <a:fillRect/>
          </a:stretch>
        </p:blipFill>
        <p:spPr>
          <a:xfrm>
            <a:off x="3009755" y="3877300"/>
            <a:ext cx="1221438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</p:spPr>
      </p:pic>
      <p:pic>
        <p:nvPicPr>
          <p:cNvPr id="9" name="Рисунок 10">
            <a:extLst>
              <a:ext uri="{FF2B5EF4-FFF2-40B4-BE49-F238E27FC236}">
                <a16:creationId xmlns:a16="http://schemas.microsoft.com/office/drawing/2014/main" id="{06F26ABA-B52D-4903-9356-19A883611F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5" r="675"/>
          <a:stretch>
            <a:fillRect/>
          </a:stretch>
        </p:blipFill>
        <p:spPr>
          <a:xfrm>
            <a:off x="1272300" y="2077836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</p:spPr>
      </p:pic>
      <p:pic>
        <p:nvPicPr>
          <p:cNvPr id="10" name="Рисунок 12">
            <a:extLst>
              <a:ext uri="{FF2B5EF4-FFF2-40B4-BE49-F238E27FC236}">
                <a16:creationId xmlns:a16="http://schemas.microsoft.com/office/drawing/2014/main" id="{2CE3C9F1-7AF0-47B5-9D34-08B0665FC1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169" r="6169"/>
          <a:stretch>
            <a:fillRect/>
          </a:stretch>
        </p:blipFill>
        <p:spPr>
          <a:xfrm>
            <a:off x="7860495" y="3853173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14891B-2A29-4D01-863F-F2F83D9E154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518563" y="2136590"/>
            <a:ext cx="1189394" cy="1176874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</p:spPr>
      </p:pic>
      <p:sp>
        <p:nvSpPr>
          <p:cNvPr id="14" name="Текст 11">
            <a:extLst>
              <a:ext uri="{FF2B5EF4-FFF2-40B4-BE49-F238E27FC236}">
                <a16:creationId xmlns:a16="http://schemas.microsoft.com/office/drawing/2014/main" id="{E661EB77-C45B-45DF-BEB4-66CA1A998952}"/>
              </a:ext>
            </a:extLst>
          </p:cNvPr>
          <p:cNvSpPr txBox="1">
            <a:spLocks/>
          </p:cNvSpPr>
          <p:nvPr/>
        </p:nvSpPr>
        <p:spPr>
          <a:xfrm>
            <a:off x="8762975" y="3313464"/>
            <a:ext cx="2700569" cy="65654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Paula </a:t>
            </a:r>
            <a:r>
              <a:rPr lang="en-US" dirty="0" err="1"/>
              <a:t>Urteaga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2189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981" y="1244466"/>
            <a:ext cx="3300841" cy="400222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</a:rPr>
              <a:t>PLOTLY.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BUBBLE Chart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15413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24" y="1244466"/>
            <a:ext cx="3323336" cy="400222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3200" dirty="0">
                <a:solidFill>
                  <a:schemeClr val="bg1"/>
                </a:solidFill>
              </a:rPr>
              <a:t>PYTHON + FLASK.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HTML table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925788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GITHUB TEAMWORK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3235705-BE53-428D-94D2-1680C9F545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14756"/>
          <a:stretch/>
        </p:blipFill>
        <p:spPr>
          <a:xfrm>
            <a:off x="4059935" y="806821"/>
            <a:ext cx="7088379" cy="4853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0A5FD-54DF-42B5-A644-BCB8817B9FCB}"/>
              </a:ext>
            </a:extLst>
          </p:cNvPr>
          <p:cNvSpPr txBox="1"/>
          <p:nvPr/>
        </p:nvSpPr>
        <p:spPr>
          <a:xfrm>
            <a:off x="2389296" y="5600112"/>
            <a:ext cx="10515916" cy="1005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obeda" panose="02000000000000000000" pitchFamily="2" charset="0"/>
              </a:rPr>
              <a:t>WHEN WE WORK TOGETHER, EVERYBODY WINS</a:t>
            </a:r>
          </a:p>
        </p:txBody>
      </p:sp>
      <p:pic>
        <p:nvPicPr>
          <p:cNvPr id="10" name="Graphic 9" descr="Syncing cloud">
            <a:extLst>
              <a:ext uri="{FF2B5EF4-FFF2-40B4-BE49-F238E27FC236}">
                <a16:creationId xmlns:a16="http://schemas.microsoft.com/office/drawing/2014/main" id="{6F10409D-209F-4806-BA19-79C6110E3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534" y="910180"/>
            <a:ext cx="1651369" cy="1651369"/>
          </a:xfrm>
          <a:prstGeom prst="rect">
            <a:avLst/>
          </a:prstGeom>
        </p:spPr>
      </p:pic>
      <p:pic>
        <p:nvPicPr>
          <p:cNvPr id="54" name="Graphic 53" descr="Syncing cloud">
            <a:extLst>
              <a:ext uri="{FF2B5EF4-FFF2-40B4-BE49-F238E27FC236}">
                <a16:creationId xmlns:a16="http://schemas.microsoft.com/office/drawing/2014/main" id="{A56C8A4D-A941-4170-841C-61B9F5DFA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9959" y="4055694"/>
            <a:ext cx="1651369" cy="1651369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841B8333-B4FD-4375-914C-97890C1322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66544" y="1150339"/>
            <a:ext cx="1398198" cy="13981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DF55C0D-541A-4C97-AC95-E4F34550CA71}"/>
              </a:ext>
            </a:extLst>
          </p:cNvPr>
          <p:cNvSpPr/>
          <p:nvPr/>
        </p:nvSpPr>
        <p:spPr>
          <a:xfrm>
            <a:off x="1129903" y="853439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GITHUB PROJECT 1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3CD9E22-CA2B-4806-92B2-2B0811027CD2}"/>
              </a:ext>
            </a:extLst>
          </p:cNvPr>
          <p:cNvSpPr/>
          <p:nvPr/>
        </p:nvSpPr>
        <p:spPr>
          <a:xfrm>
            <a:off x="1220788" y="5440374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GITHUB PROJECT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01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Process</a:t>
            </a:r>
          </a:p>
        </p:txBody>
      </p:sp>
      <p:graphicFrame>
        <p:nvGraphicFramePr>
          <p:cNvPr id="6" name="Content Placeholder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949606"/>
              </p:ext>
            </p:extLst>
          </p:nvPr>
        </p:nvGraphicFramePr>
        <p:xfrm>
          <a:off x="1141412" y="526210"/>
          <a:ext cx="10547379" cy="5901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3D2507F8-B011-4EDE-BF58-618AD0FB80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76298" y="648429"/>
            <a:ext cx="727494" cy="727494"/>
          </a:xfrm>
          <a:prstGeom prst="rect">
            <a:avLst/>
          </a:prstGeom>
        </p:spPr>
      </p:pic>
      <p:pic>
        <p:nvPicPr>
          <p:cNvPr id="8" name="Graphic 7" descr="Web design">
            <a:extLst>
              <a:ext uri="{FF2B5EF4-FFF2-40B4-BE49-F238E27FC236}">
                <a16:creationId xmlns:a16="http://schemas.microsoft.com/office/drawing/2014/main" id="{D7FAB754-5511-4822-AD24-663A3BD340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84924" y="2238563"/>
            <a:ext cx="728932" cy="728932"/>
          </a:xfrm>
          <a:prstGeom prst="rect">
            <a:avLst/>
          </a:prstGeom>
        </p:spPr>
      </p:pic>
      <p:pic>
        <p:nvPicPr>
          <p:cNvPr id="10" name="Graphic 9" descr="Workflow RTL">
            <a:extLst>
              <a:ext uri="{FF2B5EF4-FFF2-40B4-BE49-F238E27FC236}">
                <a16:creationId xmlns:a16="http://schemas.microsoft.com/office/drawing/2014/main" id="{18666F68-0D68-4411-8953-A3421CEA0A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92904" y="3868958"/>
            <a:ext cx="914400" cy="914400"/>
          </a:xfrm>
          <a:prstGeom prst="rect">
            <a:avLst/>
          </a:prstGeom>
        </p:spPr>
      </p:pic>
      <p:pic>
        <p:nvPicPr>
          <p:cNvPr id="12" name="Graphic 11" descr="Syncing cloud">
            <a:extLst>
              <a:ext uri="{FF2B5EF4-FFF2-40B4-BE49-F238E27FC236}">
                <a16:creationId xmlns:a16="http://schemas.microsoft.com/office/drawing/2014/main" id="{A9C80F93-610F-4AA0-8BB9-833524E681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82845" y="55036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235" y="49560"/>
            <a:ext cx="9912355" cy="819355"/>
          </a:xfrm>
        </p:spPr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005" y="4300201"/>
            <a:ext cx="9910859" cy="23421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sz="4400" b="1" dirty="0"/>
              <a:t>Check our GITHUB repository for results:</a:t>
            </a:r>
          </a:p>
          <a:p>
            <a:pPr algn="ctr"/>
            <a:r>
              <a:rPr lang="en-US" sz="4400" dirty="0">
                <a:hlinkClick r:id="rId4"/>
              </a:rPr>
              <a:t>https://github.com/dcchacon/WhoRunTheWorld_Energy</a:t>
            </a:r>
            <a:endParaRPr lang="en-US" sz="4400" dirty="0"/>
          </a:p>
          <a:p>
            <a:pPr algn="ctr"/>
            <a:endParaRPr lang="en-US" sz="4400" dirty="0"/>
          </a:p>
          <a:p>
            <a:pPr algn="ctr"/>
            <a:r>
              <a:rPr lang="en-US" sz="4400" dirty="0">
                <a:hlinkClick r:id="rId5"/>
              </a:rPr>
              <a:t>https://github.com/paulaurteaga/Project3</a:t>
            </a:r>
            <a:endParaRPr lang="ru-RU" sz="4400" dirty="0"/>
          </a:p>
          <a:p>
            <a:pPr algn="ctr"/>
            <a:endParaRPr lang="en-US" sz="4400" b="1" dirty="0"/>
          </a:p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97D19-39CC-4B0A-8414-40E351FF8821}"/>
              </a:ext>
            </a:extLst>
          </p:cNvPr>
          <p:cNvSpPr/>
          <p:nvPr/>
        </p:nvSpPr>
        <p:spPr>
          <a:xfrm>
            <a:off x="534679" y="4640141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GITHUB PROJECT 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0E540-4B74-4122-80DA-2D8BFA5D78E8}"/>
              </a:ext>
            </a:extLst>
          </p:cNvPr>
          <p:cNvSpPr/>
          <p:nvPr/>
        </p:nvSpPr>
        <p:spPr>
          <a:xfrm>
            <a:off x="534679" y="5701622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GITHUB PROJECT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49BBB-F4EF-44E5-88AB-F61503988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7"/>
            <a:ext cx="9906000" cy="1478086"/>
          </a:xfrm>
        </p:spPr>
        <p:txBody>
          <a:bodyPr>
            <a:normAutofit/>
          </a:bodyPr>
          <a:lstStyle/>
          <a:p>
            <a:r>
              <a:rPr lang="en-US" sz="8000" dirty="0"/>
              <a:t>Day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45A14-225E-48E7-A0DB-5B6FDE7E3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3429000"/>
            <a:ext cx="9906000" cy="1374776"/>
          </a:xfrm>
        </p:spPr>
        <p:txBody>
          <a:bodyPr>
            <a:no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Topic - California Power Generation &amp; Power sources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Data Set: </a:t>
            </a:r>
            <a:r>
              <a:rPr lang="en-US" u="sng" dirty="0">
                <a:hlinkClick r:id="rId2"/>
              </a:rPr>
              <a:t>https://gis.data.ca.gov/datasets/CAEnergy::california-power-plants?geometry=-147.509%2C31.065%2C-82.163%2C43.271</a:t>
            </a:r>
            <a:endParaRPr lang="en-US" dirty="0"/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Inspiration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Ideal Visuals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Proposal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278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9545-BE26-4388-A7CA-42AEEEFF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1" y="5859712"/>
            <a:ext cx="9912355" cy="556586"/>
          </a:xfrm>
        </p:spPr>
        <p:txBody>
          <a:bodyPr>
            <a:normAutofit/>
          </a:bodyPr>
          <a:lstStyle/>
          <a:p>
            <a:r>
              <a:rPr lang="en-US" dirty="0"/>
              <a:t>Day 1. inspiration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3261FA-412A-4D46-93CD-A2DE191EC03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027" name="Picture 3" descr="https://lh6.googleusercontent.com/rxZLQfARbMKnRBubMtNdNzpuyytZaKXkG2JEvHbzUvoLMMhPpptY6VjKjR7ztimWUdgg2UCTufgfvVA32ofHHMXfrGCjtzLJijYaAzEQiKP6ad_gTSVqXDg4QP1eHc4WdBMpOky0B9Y">
            <a:extLst>
              <a:ext uri="{FF2B5EF4-FFF2-40B4-BE49-F238E27FC236}">
                <a16:creationId xmlns:a16="http://schemas.microsoft.com/office/drawing/2014/main" id="{5640186D-6E86-414F-B974-3D7187C68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29" y="620704"/>
            <a:ext cx="6153452" cy="28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_3GY7w4DWVGMR6FHOLuzo5h2l9B3gcioC-G8ld8eQ3UJjPZqkIhQI7D9InVp1Jt_bOGevTJ5V-9f7rVxOMSxgCW5JUca59oWCSdCI23iDldeYeY4mUW1nsILpOpaelAd37mI2Yay50">
            <a:extLst>
              <a:ext uri="{FF2B5EF4-FFF2-40B4-BE49-F238E27FC236}">
                <a16:creationId xmlns:a16="http://schemas.microsoft.com/office/drawing/2014/main" id="{932B4518-E49F-4E88-8321-32253C91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170" y="3490644"/>
            <a:ext cx="6759658" cy="23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4.googleusercontent.com/626WCvPqoYto1Qm9GLl733bUQgf3OFBYdu16KrAnXTzxs8Au515IPC9l5lT985JZia_2yiC82gWieb8qRzjzkwa8t6dMiMULAvZciDHOWo63-eqI8pNigQ2S_VWFq9MLZXYDqaZYhpE">
            <a:extLst>
              <a:ext uri="{FF2B5EF4-FFF2-40B4-BE49-F238E27FC236}">
                <a16:creationId xmlns:a16="http://schemas.microsoft.com/office/drawing/2014/main" id="{AF58C335-7F5A-4F73-9D7D-5AFAE4EB7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907" y="650813"/>
            <a:ext cx="2956393" cy="276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113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9545-BE26-4388-A7CA-42AEEEFF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1" y="5859712"/>
            <a:ext cx="9912355" cy="556586"/>
          </a:xfrm>
        </p:spPr>
        <p:txBody>
          <a:bodyPr>
            <a:normAutofit/>
          </a:bodyPr>
          <a:lstStyle/>
          <a:p>
            <a:r>
              <a:rPr lang="en-US" dirty="0"/>
              <a:t>Day 1. inspiration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3261FA-412A-4D46-93CD-A2DE191EC03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027" name="Picture 3" descr="https://lh6.googleusercontent.com/rxZLQfARbMKnRBubMtNdNzpuyytZaKXkG2JEvHbzUvoLMMhPpptY6VjKjR7ztimWUdgg2UCTufgfvVA32ofHHMXfrGCjtzLJijYaAzEQiKP6ad_gTSVqXDg4QP1eHc4WdBMpOky0B9Y">
            <a:extLst>
              <a:ext uri="{FF2B5EF4-FFF2-40B4-BE49-F238E27FC236}">
                <a16:creationId xmlns:a16="http://schemas.microsoft.com/office/drawing/2014/main" id="{5640186D-6E86-414F-B974-3D7187C68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29" y="620704"/>
            <a:ext cx="6153452" cy="284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F_3GY7w4DWVGMR6FHOLuzo5h2l9B3gcioC-G8ld8eQ3UJjPZqkIhQI7D9InVp1Jt_bOGevTJ5V-9f7rVxOMSxgCW5JUca59oWCSdCI23iDldeYeY4mUW1nsILpOpaelAd37mI2Yay50">
            <a:extLst>
              <a:ext uri="{FF2B5EF4-FFF2-40B4-BE49-F238E27FC236}">
                <a16:creationId xmlns:a16="http://schemas.microsoft.com/office/drawing/2014/main" id="{932B4518-E49F-4E88-8321-32253C911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170" y="3490644"/>
            <a:ext cx="6759658" cy="235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4.googleusercontent.com/626WCvPqoYto1Qm9GLl733bUQgf3OFBYdu16KrAnXTzxs8Au515IPC9l5lT985JZia_2yiC82gWieb8qRzjzkwa8t6dMiMULAvZciDHOWo63-eqI8pNigQ2S_VWFq9MLZXYDqaZYhpE">
            <a:extLst>
              <a:ext uri="{FF2B5EF4-FFF2-40B4-BE49-F238E27FC236}">
                <a16:creationId xmlns:a16="http://schemas.microsoft.com/office/drawing/2014/main" id="{AF58C335-7F5A-4F73-9D7D-5AFAE4EB7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907" y="650813"/>
            <a:ext cx="2956393" cy="276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523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9545-BE26-4388-A7CA-42AEEEFF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1" y="5859712"/>
            <a:ext cx="9912355" cy="556586"/>
          </a:xfrm>
        </p:spPr>
        <p:txBody>
          <a:bodyPr>
            <a:normAutofit/>
          </a:bodyPr>
          <a:lstStyle/>
          <a:p>
            <a:r>
              <a:rPr lang="en-US" dirty="0"/>
              <a:t>Day 1. inspiration</a:t>
            </a:r>
          </a:p>
        </p:txBody>
      </p:sp>
      <p:pic>
        <p:nvPicPr>
          <p:cNvPr id="2051" name="Picture 3" descr="https://lh4.googleusercontent.com/IhnIqWEqWck23n39AeklHpl8kOGzALPXegVPUEmKablxuchXNxhQKAzd7Ae9Tf6471TNyw2577rDjqy2FYmv-qlGx0o0Idm7ymVhDUGaeGrhLLnq28ei0m1R0B7tOxTq5nVYzI9AeCY">
            <a:extLst>
              <a:ext uri="{FF2B5EF4-FFF2-40B4-BE49-F238E27FC236}">
                <a16:creationId xmlns:a16="http://schemas.microsoft.com/office/drawing/2014/main" id="{431D4EF2-5096-45CC-B89F-F247B3605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17" y="606426"/>
            <a:ext cx="4190818" cy="318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4.googleusercontent.com/XFkVY8K0Jr7fI7Rid8iTtKpKNVYAkRvr2VB7DTfmWMETwb2E3ObO4KZ-027gANB_EjPSjAhtKHdHd0kNEr6F1AnWyBvm67fIqFCxQl1sj_VZC1su9WXFE3tAkoMNHBGbdmxez6xs6EU">
            <a:extLst>
              <a:ext uri="{FF2B5EF4-FFF2-40B4-BE49-F238E27FC236}">
                <a16:creationId xmlns:a16="http://schemas.microsoft.com/office/drawing/2014/main" id="{C87EA2E7-7DE3-4DCD-A0C0-61240A78A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013" y="1896696"/>
            <a:ext cx="7075470" cy="375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292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13C209-5E31-4910-9B60-42DD83EB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89" y="219372"/>
            <a:ext cx="9431618" cy="56300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AD9CA44-0370-4C0E-9B73-C9EDFB159FA2}"/>
              </a:ext>
            </a:extLst>
          </p:cNvPr>
          <p:cNvSpPr txBox="1">
            <a:spLocks/>
          </p:cNvSpPr>
          <p:nvPr/>
        </p:nvSpPr>
        <p:spPr>
          <a:xfrm>
            <a:off x="1139821" y="5859712"/>
            <a:ext cx="9912355" cy="55658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Day 1. UI PROTOTYPE</a:t>
            </a:r>
          </a:p>
        </p:txBody>
      </p:sp>
    </p:spTree>
    <p:extLst>
      <p:ext uri="{BB962C8B-B14F-4D97-AF65-F5344CB8AC3E}">
        <p14:creationId xmlns:p14="http://schemas.microsoft.com/office/powerpoint/2010/main" val="1705497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49BBB-F4EF-44E5-88AB-F61503988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7"/>
            <a:ext cx="9906000" cy="1478086"/>
          </a:xfrm>
        </p:spPr>
        <p:txBody>
          <a:bodyPr>
            <a:normAutofit/>
          </a:bodyPr>
          <a:lstStyle/>
          <a:p>
            <a:r>
              <a:rPr lang="en-US" sz="8000" dirty="0"/>
              <a:t>Day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45A14-225E-48E7-A0DB-5B6FDE7E3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3429000"/>
            <a:ext cx="9906000" cy="1374776"/>
          </a:xfrm>
        </p:spPr>
        <p:txBody>
          <a:bodyPr>
            <a:no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sz="2400" dirty="0"/>
              <a:t>Brief articulation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/>
              <a:t>Metadata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/>
              <a:t>Sketch of the final design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/>
              <a:t>Link to the Primary GitHub: </a:t>
            </a:r>
            <a:r>
              <a:rPr lang="en-US" sz="2400" u="sng" dirty="0">
                <a:hlinkClick r:id="rId2"/>
              </a:rPr>
              <a:t>https://github.com/dcchacon/WhoRunTheWorld_Energy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4492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2875A-3BAF-454B-A9F0-FE62DA19F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1282877"/>
          </a:xfrm>
        </p:spPr>
        <p:txBody>
          <a:bodyPr>
            <a:normAutofit/>
          </a:bodyPr>
          <a:lstStyle/>
          <a:p>
            <a:r>
              <a:rPr lang="en-US" sz="5400" dirty="0"/>
              <a:t>DAY 2. BRIEF ARTICULATION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C8536-709E-4845-A4C6-1A031BE80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883239"/>
            <a:ext cx="9906000" cy="1374776"/>
          </a:xfrm>
        </p:spPr>
        <p:txBody>
          <a:bodyPr>
            <a:noAutofit/>
          </a:bodyPr>
          <a:lstStyle/>
          <a:p>
            <a:r>
              <a:rPr lang="en-US" sz="3200" dirty="0"/>
              <a:t>California has large energy resources, being among the top producers of oil, hydroelectricity, solar, biomass, and geothermal energy in the US. Our dashboard displays installations, consumptions, and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9533482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B6055E-F2DC-412A-8B07-D3793807DA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938410-2173-430A-9B92-20257D39BD88}">
  <ds:schemaRefs>
    <ds:schemaRef ds:uri="http://purl.org/dc/terms/"/>
    <ds:schemaRef ds:uri="http://www.w3.org/XML/1998/namespace"/>
    <ds:schemaRef ds:uri="http://schemas.microsoft.com/office/2006/documentManagement/types"/>
    <ds:schemaRef ds:uri="71af3243-3dd4-4a8d-8c0d-dd76da1f02a5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ECBD1B6F-AE5F-4B27-9BE1-4797C9BEF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362</Words>
  <Application>Microsoft Office PowerPoint</Application>
  <PresentationFormat>Widescreen</PresentationFormat>
  <Paragraphs>83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Pobeda</vt:lpstr>
      <vt:lpstr>Tw Cen MT</vt:lpstr>
      <vt:lpstr>Circuit</vt:lpstr>
      <vt:lpstr>California Power Generation &amp; Power sources</vt:lpstr>
      <vt:lpstr>TEAM</vt:lpstr>
      <vt:lpstr>Day 1</vt:lpstr>
      <vt:lpstr>Day 1. inspiration</vt:lpstr>
      <vt:lpstr>Day 1. inspiration</vt:lpstr>
      <vt:lpstr>Day 1. inspiration</vt:lpstr>
      <vt:lpstr>PowerPoint Presentation</vt:lpstr>
      <vt:lpstr>Day 2</vt:lpstr>
      <vt:lpstr>DAY 2. BRIEF ARTICULATION</vt:lpstr>
      <vt:lpstr>DAY 2. BRIEF ARTICULATION</vt:lpstr>
      <vt:lpstr>PowerPoint Presentation</vt:lpstr>
      <vt:lpstr>Day 3</vt:lpstr>
      <vt:lpstr>PowerPoint Presentation</vt:lpstr>
      <vt:lpstr>DAY 4-5-6</vt:lpstr>
      <vt:lpstr>PROJECT DESIGN</vt:lpstr>
      <vt:lpstr>LEAFLET. Energy Types</vt:lpstr>
      <vt:lpstr>PLOTLY.  Bar chart</vt:lpstr>
      <vt:lpstr>PLOTLY. Timeline chart</vt:lpstr>
      <vt:lpstr>PLOTLY  + HIGH CHARTS.  Pie Chart</vt:lpstr>
      <vt:lpstr>PLOTLY.  BUBBLE Chart</vt:lpstr>
      <vt:lpstr>PYTHON + FLASK.  HTML table</vt:lpstr>
      <vt:lpstr>GITHUB TEAMWORK</vt:lpstr>
      <vt:lpstr>Process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2020-04-09T03:46:29Z</dcterms:created>
  <dcterms:modified xsi:type="dcterms:W3CDTF">2020-04-18T18:51:53Z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